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303" r:id="rId5"/>
    <p:sldId id="315" r:id="rId6"/>
    <p:sldId id="304" r:id="rId7"/>
    <p:sldId id="313" r:id="rId8"/>
    <p:sldId id="310" r:id="rId9"/>
    <p:sldId id="311" r:id="rId10"/>
    <p:sldId id="305" r:id="rId11"/>
    <p:sldId id="314" r:id="rId12"/>
    <p:sldId id="30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404040"/>
    <a:srgbClr val="0053A3"/>
    <a:srgbClr val="ECECEC"/>
    <a:srgbClr val="453D3A"/>
    <a:srgbClr val="1A92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21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108" y="5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2F98C7-9395-4E9A-96EC-DE4C39432AA7}" type="datetimeFigureOut">
              <a:rPr lang="zh-CN" altLang="en-US" smtClean="0"/>
              <a:pPr/>
              <a:t>2018/12/22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464DB0-CCE3-4363-801A-A01AADC639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043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371325" y="387275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19325" y="135275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11226675" y="6318000"/>
            <a:ext cx="540000" cy="54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灯片编号占位符 15"/>
          <p:cNvSpPr>
            <a:spLocks noGrp="1"/>
          </p:cNvSpPr>
          <p:nvPr>
            <p:ph type="sldNum" sz="quarter" idx="12"/>
          </p:nvPr>
        </p:nvSpPr>
        <p:spPr>
          <a:xfrm>
            <a:off x="10801350" y="6405438"/>
            <a:ext cx="1390650" cy="365125"/>
          </a:xfrm>
        </p:spPr>
        <p:txBody>
          <a:bodyPr/>
          <a:lstStyle>
            <a:lvl1pPr algn="ctr">
              <a:defRPr sz="2000" b="1">
                <a:solidFill>
                  <a:schemeClr val="bg1"/>
                </a:solidFill>
              </a:defRPr>
            </a:lvl1pPr>
          </a:lstStyle>
          <a:p>
            <a:fld id="{51D91E7F-84B6-4064-9D4E-CC7D244BCA0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99874314"/>
      </p:ext>
    </p:extLst>
  </p:cSld>
  <p:clrMapOvr>
    <a:masterClrMapping/>
  </p:clrMapOvr>
  <p:timing>
    <p:tnLst>
      <p:par>
        <p:cTn id="1" dur="indefinite" restart="never" nodeType="tmRoot"/>
      </p:par>
    </p:tn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38" userDrawn="1">
          <p15:clr>
            <a:srgbClr val="FBAE40"/>
          </p15:clr>
        </p15:guide>
        <p15:guide id="4" pos="7242" userDrawn="1">
          <p15:clr>
            <a:srgbClr val="FBAE40"/>
          </p15:clr>
        </p15:guide>
        <p15:guide id="5" orient="horz" pos="346" userDrawn="1">
          <p15:clr>
            <a:srgbClr val="FBAE40"/>
          </p15:clr>
        </p15:guide>
        <p15:guide id="6" orient="horz" pos="3974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666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A4C821-51AF-415E-BF5B-CDCDE3466362}" type="datetime1">
              <a:rPr lang="zh-CN" altLang="en-US" smtClean="0"/>
              <a:pPr/>
              <a:t>2018/12/22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91E7F-84B6-4064-9D4E-CC7D244BCA0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6066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0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2695179"/>
            <a:ext cx="12192000" cy="168318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396466" y="2813495"/>
            <a:ext cx="89516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  <a:spcAft>
                <a:spcPts val="300"/>
              </a:spcAft>
            </a:pPr>
            <a:r>
              <a:rPr lang="zh-CN" altLang="en-US" sz="4400" b="1" kern="100" dirty="0">
                <a:solidFill>
                  <a:srgbClr val="FFFFFF"/>
                </a:solidFill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基于无人机观测的北极冰面融池及冰面粗糙度信息提取方法</a:t>
            </a:r>
            <a:r>
              <a:rPr lang="zh-CN" altLang="en-US" sz="4400" b="1" kern="100" dirty="0" smtClean="0">
                <a:solidFill>
                  <a:srgbClr val="FFFFFF"/>
                </a:solidFill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研究</a:t>
            </a:r>
            <a:endParaRPr lang="zh-CN" altLang="zh-CN" sz="4400" b="1" kern="100" dirty="0">
              <a:solidFill>
                <a:srgbClr val="FFFFFF"/>
              </a:solidFill>
              <a:latin typeface="Cambria" panose="020405030504060302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216275" y="4495043"/>
            <a:ext cx="3060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453D3A"/>
                </a:solidFill>
              </a:rPr>
              <a:t>汇报人：王明锋</a:t>
            </a:r>
            <a:endParaRPr lang="zh-CN" altLang="en-US" b="1" dirty="0">
              <a:solidFill>
                <a:srgbClr val="453D3A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504664" y="4495043"/>
            <a:ext cx="1733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rgbClr val="453D3A"/>
                </a:solidFill>
              </a:rPr>
              <a:t>导师：苏洁</a:t>
            </a:r>
            <a:endParaRPr lang="zh-CN" altLang="en-US" b="1" dirty="0">
              <a:solidFill>
                <a:srgbClr val="453D3A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172674" y="2260140"/>
            <a:ext cx="324000" cy="32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10920674" y="2008140"/>
            <a:ext cx="252000" cy="252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Freeform 5"/>
          <p:cNvSpPr>
            <a:spLocks noEditPoints="1"/>
          </p:cNvSpPr>
          <p:nvPr/>
        </p:nvSpPr>
        <p:spPr bwMode="auto">
          <a:xfrm>
            <a:off x="9792509" y="3691275"/>
            <a:ext cx="555624" cy="489478"/>
          </a:xfrm>
          <a:custGeom>
            <a:avLst/>
            <a:gdLst>
              <a:gd name="T0" fmla="*/ 17 w 68"/>
              <a:gd name="T1" fmla="*/ 26 h 60"/>
              <a:gd name="T2" fmla="*/ 33 w 68"/>
              <a:gd name="T3" fmla="*/ 31 h 60"/>
              <a:gd name="T4" fmla="*/ 33 w 68"/>
              <a:gd name="T5" fmla="*/ 31 h 60"/>
              <a:gd name="T6" fmla="*/ 49 w 68"/>
              <a:gd name="T7" fmla="*/ 26 h 60"/>
              <a:gd name="T8" fmla="*/ 34 w 68"/>
              <a:gd name="T9" fmla="*/ 18 h 60"/>
              <a:gd name="T10" fmla="*/ 59 w 68"/>
              <a:gd name="T11" fmla="*/ 16 h 60"/>
              <a:gd name="T12" fmla="*/ 55 w 68"/>
              <a:gd name="T13" fmla="*/ 23 h 60"/>
              <a:gd name="T14" fmla="*/ 56 w 68"/>
              <a:gd name="T15" fmla="*/ 15 h 60"/>
              <a:gd name="T16" fmla="*/ 56 w 68"/>
              <a:gd name="T17" fmla="*/ 12 h 60"/>
              <a:gd name="T18" fmla="*/ 52 w 68"/>
              <a:gd name="T19" fmla="*/ 23 h 60"/>
              <a:gd name="T20" fmla="*/ 68 w 68"/>
              <a:gd name="T21" fmla="*/ 32 h 60"/>
              <a:gd name="T22" fmla="*/ 68 w 68"/>
              <a:gd name="T23" fmla="*/ 34 h 60"/>
              <a:gd name="T24" fmla="*/ 67 w 68"/>
              <a:gd name="T25" fmla="*/ 34 h 60"/>
              <a:gd name="T26" fmla="*/ 29 w 68"/>
              <a:gd name="T27" fmla="*/ 50 h 60"/>
              <a:gd name="T28" fmla="*/ 68 w 68"/>
              <a:gd name="T29" fmla="*/ 45 h 60"/>
              <a:gd name="T30" fmla="*/ 30 w 68"/>
              <a:gd name="T31" fmla="*/ 60 h 60"/>
              <a:gd name="T32" fmla="*/ 28 w 68"/>
              <a:gd name="T33" fmla="*/ 59 h 60"/>
              <a:gd name="T34" fmla="*/ 3 w 68"/>
              <a:gd name="T35" fmla="*/ 25 h 60"/>
              <a:gd name="T36" fmla="*/ 14 w 68"/>
              <a:gd name="T37" fmla="*/ 23 h 60"/>
              <a:gd name="T38" fmla="*/ 1 w 68"/>
              <a:gd name="T39" fmla="*/ 10 h 60"/>
              <a:gd name="T40" fmla="*/ 32 w 68"/>
              <a:gd name="T41" fmla="*/ 0 h 60"/>
              <a:gd name="T42" fmla="*/ 65 w 68"/>
              <a:gd name="T43" fmla="*/ 9 h 60"/>
              <a:gd name="T44" fmla="*/ 59 w 68"/>
              <a:gd name="T45" fmla="*/ 14 h 60"/>
              <a:gd name="T46" fmla="*/ 59 w 68"/>
              <a:gd name="T47" fmla="*/ 16 h 60"/>
              <a:gd name="T48" fmla="*/ 58 w 68"/>
              <a:gd name="T49" fmla="*/ 9 h 60"/>
              <a:gd name="T50" fmla="*/ 33 w 68"/>
              <a:gd name="T51" fmla="*/ 4 h 60"/>
              <a:gd name="T52" fmla="*/ 33 w 68"/>
              <a:gd name="T53" fmla="*/ 8 h 60"/>
              <a:gd name="T54" fmla="*/ 54 w 68"/>
              <a:gd name="T55" fmla="*/ 10 h 60"/>
              <a:gd name="T56" fmla="*/ 32 w 68"/>
              <a:gd name="T57" fmla="*/ 53 h 60"/>
              <a:gd name="T58" fmla="*/ 67 w 68"/>
              <a:gd name="T59" fmla="*/ 42 h 60"/>
              <a:gd name="T60" fmla="*/ 32 w 68"/>
              <a:gd name="T61" fmla="*/ 49 h 60"/>
              <a:gd name="T62" fmla="*/ 67 w 68"/>
              <a:gd name="T63" fmla="*/ 40 h 60"/>
              <a:gd name="T64" fmla="*/ 32 w 68"/>
              <a:gd name="T65" fmla="*/ 49 h 60"/>
              <a:gd name="T66" fmla="*/ 32 w 68"/>
              <a:gd name="T67" fmla="*/ 47 h 60"/>
              <a:gd name="T68" fmla="*/ 67 w 68"/>
              <a:gd name="T69" fmla="*/ 36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8" h="60">
                <a:moveTo>
                  <a:pt x="17" y="14"/>
                </a:move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8" y="27"/>
                  <a:pt x="18" y="27"/>
                </a:cubicBezTo>
                <a:cubicBezTo>
                  <a:pt x="22" y="28"/>
                  <a:pt x="29" y="31"/>
                  <a:pt x="33" y="31"/>
                </a:cubicBezTo>
                <a:cubicBezTo>
                  <a:pt x="33" y="31"/>
                  <a:pt x="33" y="31"/>
                  <a:pt x="33" y="31"/>
                </a:cubicBezTo>
                <a:cubicBezTo>
                  <a:pt x="33" y="31"/>
                  <a:pt x="33" y="31"/>
                  <a:pt x="33" y="31"/>
                </a:cubicBezTo>
                <a:cubicBezTo>
                  <a:pt x="36" y="31"/>
                  <a:pt x="39" y="30"/>
                  <a:pt x="41" y="30"/>
                </a:cubicBezTo>
                <a:cubicBezTo>
                  <a:pt x="45" y="29"/>
                  <a:pt x="47" y="27"/>
                  <a:pt x="49" y="26"/>
                </a:cubicBezTo>
                <a:cubicBezTo>
                  <a:pt x="49" y="14"/>
                  <a:pt x="49" y="14"/>
                  <a:pt x="49" y="14"/>
                </a:cubicBezTo>
                <a:cubicBezTo>
                  <a:pt x="34" y="18"/>
                  <a:pt x="34" y="18"/>
                  <a:pt x="34" y="18"/>
                </a:cubicBezTo>
                <a:cubicBezTo>
                  <a:pt x="17" y="14"/>
                  <a:pt x="17" y="14"/>
                  <a:pt x="17" y="14"/>
                </a:cubicBezTo>
                <a:close/>
                <a:moveTo>
                  <a:pt x="59" y="16"/>
                </a:moveTo>
                <a:cubicBezTo>
                  <a:pt x="61" y="23"/>
                  <a:pt x="61" y="23"/>
                  <a:pt x="61" y="23"/>
                </a:cubicBezTo>
                <a:cubicBezTo>
                  <a:pt x="59" y="25"/>
                  <a:pt x="57" y="25"/>
                  <a:pt x="55" y="23"/>
                </a:cubicBezTo>
                <a:cubicBezTo>
                  <a:pt x="56" y="16"/>
                  <a:pt x="56" y="16"/>
                  <a:pt x="56" y="16"/>
                </a:cubicBezTo>
                <a:cubicBezTo>
                  <a:pt x="56" y="16"/>
                  <a:pt x="56" y="16"/>
                  <a:pt x="56" y="15"/>
                </a:cubicBezTo>
                <a:cubicBezTo>
                  <a:pt x="56" y="15"/>
                  <a:pt x="56" y="14"/>
                  <a:pt x="56" y="14"/>
                </a:cubicBezTo>
                <a:cubicBezTo>
                  <a:pt x="56" y="12"/>
                  <a:pt x="56" y="12"/>
                  <a:pt x="56" y="12"/>
                </a:cubicBezTo>
                <a:cubicBezTo>
                  <a:pt x="52" y="13"/>
                  <a:pt x="52" y="13"/>
                  <a:pt x="52" y="13"/>
                </a:cubicBezTo>
                <a:cubicBezTo>
                  <a:pt x="52" y="23"/>
                  <a:pt x="52" y="23"/>
                  <a:pt x="52" y="23"/>
                </a:cubicBezTo>
                <a:cubicBezTo>
                  <a:pt x="68" y="30"/>
                  <a:pt x="68" y="30"/>
                  <a:pt x="68" y="30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4"/>
                  <a:pt x="68" y="34"/>
                  <a:pt x="68" y="34"/>
                </a:cubicBezTo>
                <a:cubicBezTo>
                  <a:pt x="68" y="34"/>
                  <a:pt x="68" y="34"/>
                  <a:pt x="68" y="34"/>
                </a:cubicBezTo>
                <a:cubicBezTo>
                  <a:pt x="68" y="34"/>
                  <a:pt x="68" y="34"/>
                  <a:pt x="68" y="34"/>
                </a:cubicBezTo>
                <a:cubicBezTo>
                  <a:pt x="67" y="34"/>
                  <a:pt x="67" y="34"/>
                  <a:pt x="67" y="34"/>
                </a:cubicBezTo>
                <a:cubicBezTo>
                  <a:pt x="30" y="44"/>
                  <a:pt x="30" y="44"/>
                  <a:pt x="30" y="44"/>
                </a:cubicBezTo>
                <a:cubicBezTo>
                  <a:pt x="29" y="46"/>
                  <a:pt x="29" y="48"/>
                  <a:pt x="29" y="50"/>
                </a:cubicBezTo>
                <a:cubicBezTo>
                  <a:pt x="29" y="52"/>
                  <a:pt x="29" y="54"/>
                  <a:pt x="30" y="56"/>
                </a:cubicBezTo>
                <a:cubicBezTo>
                  <a:pt x="68" y="45"/>
                  <a:pt x="68" y="45"/>
                  <a:pt x="68" y="45"/>
                </a:cubicBezTo>
                <a:cubicBezTo>
                  <a:pt x="68" y="48"/>
                  <a:pt x="68" y="48"/>
                  <a:pt x="68" y="48"/>
                </a:cubicBezTo>
                <a:cubicBezTo>
                  <a:pt x="30" y="60"/>
                  <a:pt x="30" y="60"/>
                  <a:pt x="30" y="60"/>
                </a:cubicBezTo>
                <a:cubicBezTo>
                  <a:pt x="29" y="60"/>
                  <a:pt x="29" y="60"/>
                  <a:pt x="29" y="60"/>
                </a:cubicBezTo>
                <a:cubicBezTo>
                  <a:pt x="28" y="59"/>
                  <a:pt x="28" y="59"/>
                  <a:pt x="28" y="59"/>
                </a:cubicBezTo>
                <a:cubicBezTo>
                  <a:pt x="3" y="38"/>
                  <a:pt x="3" y="38"/>
                  <a:pt x="3" y="38"/>
                </a:cubicBezTo>
                <a:cubicBezTo>
                  <a:pt x="2" y="34"/>
                  <a:pt x="1" y="30"/>
                  <a:pt x="3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14" y="23"/>
                  <a:pt x="14" y="23"/>
                  <a:pt x="14" y="23"/>
                </a:cubicBezTo>
                <a:cubicBezTo>
                  <a:pt x="14" y="13"/>
                  <a:pt x="14" y="13"/>
                  <a:pt x="14" y="13"/>
                </a:cubicBezTo>
                <a:cubicBezTo>
                  <a:pt x="1" y="10"/>
                  <a:pt x="1" y="10"/>
                  <a:pt x="1" y="10"/>
                </a:cubicBezTo>
                <a:cubicBezTo>
                  <a:pt x="0" y="8"/>
                  <a:pt x="0" y="8"/>
                  <a:pt x="0" y="8"/>
                </a:cubicBezTo>
                <a:cubicBezTo>
                  <a:pt x="32" y="0"/>
                  <a:pt x="32" y="0"/>
                  <a:pt x="32" y="0"/>
                </a:cubicBezTo>
                <a:cubicBezTo>
                  <a:pt x="65" y="7"/>
                  <a:pt x="65" y="7"/>
                  <a:pt x="65" y="7"/>
                </a:cubicBezTo>
                <a:cubicBezTo>
                  <a:pt x="65" y="9"/>
                  <a:pt x="65" y="9"/>
                  <a:pt x="65" y="9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5"/>
                  <a:pt x="59" y="15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54" y="10"/>
                </a:moveTo>
                <a:cubicBezTo>
                  <a:pt x="58" y="9"/>
                  <a:pt x="58" y="9"/>
                  <a:pt x="58" y="9"/>
                </a:cubicBezTo>
                <a:cubicBezTo>
                  <a:pt x="36" y="5"/>
                  <a:pt x="36" y="5"/>
                  <a:pt x="36" y="5"/>
                </a:cubicBezTo>
                <a:cubicBezTo>
                  <a:pt x="36" y="4"/>
                  <a:pt x="34" y="4"/>
                  <a:pt x="33" y="4"/>
                </a:cubicBezTo>
                <a:cubicBezTo>
                  <a:pt x="31" y="4"/>
                  <a:pt x="29" y="5"/>
                  <a:pt x="29" y="6"/>
                </a:cubicBezTo>
                <a:cubicBezTo>
                  <a:pt x="29" y="7"/>
                  <a:pt x="31" y="8"/>
                  <a:pt x="33" y="8"/>
                </a:cubicBezTo>
                <a:cubicBezTo>
                  <a:pt x="34" y="8"/>
                  <a:pt x="35" y="8"/>
                  <a:pt x="36" y="7"/>
                </a:cubicBezTo>
                <a:cubicBezTo>
                  <a:pt x="54" y="10"/>
                  <a:pt x="54" y="10"/>
                  <a:pt x="54" y="10"/>
                </a:cubicBezTo>
                <a:close/>
                <a:moveTo>
                  <a:pt x="32" y="52"/>
                </a:moveTo>
                <a:cubicBezTo>
                  <a:pt x="32" y="53"/>
                  <a:pt x="32" y="53"/>
                  <a:pt x="32" y="53"/>
                </a:cubicBezTo>
                <a:cubicBezTo>
                  <a:pt x="67" y="43"/>
                  <a:pt x="67" y="43"/>
                  <a:pt x="67" y="43"/>
                </a:cubicBezTo>
                <a:cubicBezTo>
                  <a:pt x="67" y="42"/>
                  <a:pt x="67" y="42"/>
                  <a:pt x="67" y="42"/>
                </a:cubicBezTo>
                <a:cubicBezTo>
                  <a:pt x="32" y="52"/>
                  <a:pt x="32" y="52"/>
                  <a:pt x="32" y="52"/>
                </a:cubicBezTo>
                <a:close/>
                <a:moveTo>
                  <a:pt x="32" y="49"/>
                </a:moveTo>
                <a:cubicBezTo>
                  <a:pt x="32" y="49"/>
                  <a:pt x="32" y="49"/>
                  <a:pt x="32" y="49"/>
                </a:cubicBezTo>
                <a:cubicBezTo>
                  <a:pt x="67" y="40"/>
                  <a:pt x="67" y="40"/>
                  <a:pt x="67" y="40"/>
                </a:cubicBezTo>
                <a:cubicBezTo>
                  <a:pt x="67" y="39"/>
                  <a:pt x="67" y="39"/>
                  <a:pt x="67" y="39"/>
                </a:cubicBezTo>
                <a:cubicBezTo>
                  <a:pt x="32" y="49"/>
                  <a:pt x="32" y="49"/>
                  <a:pt x="32" y="49"/>
                </a:cubicBezTo>
                <a:close/>
                <a:moveTo>
                  <a:pt x="31" y="46"/>
                </a:moveTo>
                <a:cubicBezTo>
                  <a:pt x="32" y="47"/>
                  <a:pt x="32" y="47"/>
                  <a:pt x="32" y="47"/>
                </a:cubicBezTo>
                <a:cubicBezTo>
                  <a:pt x="67" y="37"/>
                  <a:pt x="67" y="37"/>
                  <a:pt x="67" y="37"/>
                </a:cubicBezTo>
                <a:cubicBezTo>
                  <a:pt x="67" y="36"/>
                  <a:pt x="67" y="36"/>
                  <a:pt x="67" y="36"/>
                </a:cubicBezTo>
                <a:lnTo>
                  <a:pt x="31" y="4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929967" y="5284055"/>
            <a:ext cx="633206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1400" dirty="0"/>
              <a:t>王明锋</a:t>
            </a:r>
            <a:r>
              <a:rPr lang="x-none" altLang="zh-CN" sz="1400" baseline="30000" dirty="0"/>
              <a:t>1,2</a:t>
            </a:r>
            <a:r>
              <a:rPr lang="zh-CN" altLang="zh-CN" sz="1400" dirty="0"/>
              <a:t>，苏洁</a:t>
            </a:r>
            <a:r>
              <a:rPr lang="x-none" altLang="zh-CN" sz="1400" baseline="30000" dirty="0"/>
              <a:t>1,2*</a:t>
            </a:r>
            <a:r>
              <a:rPr lang="zh-CN" altLang="zh-CN" sz="1400" dirty="0"/>
              <a:t>，李涛</a:t>
            </a:r>
            <a:r>
              <a:rPr lang="x-none" altLang="zh-CN" sz="1400" baseline="30000" dirty="0"/>
              <a:t>1,2</a:t>
            </a:r>
            <a:r>
              <a:rPr lang="zh-CN" altLang="zh-CN" sz="1400" dirty="0"/>
              <a:t>，王晓宇</a:t>
            </a:r>
            <a:r>
              <a:rPr lang="x-none" altLang="zh-CN" sz="1400" baseline="30000" dirty="0"/>
              <a:t>1,2</a:t>
            </a:r>
            <a:r>
              <a:rPr lang="zh-CN" altLang="zh-CN" sz="1400" dirty="0"/>
              <a:t>，季青</a:t>
            </a:r>
            <a:r>
              <a:rPr lang="x-none" altLang="zh-CN" sz="1400" baseline="30000" dirty="0"/>
              <a:t>3</a:t>
            </a:r>
            <a:r>
              <a:rPr lang="zh-CN" altLang="zh-CN" sz="1400" dirty="0"/>
              <a:t>，曹勇</a:t>
            </a:r>
            <a:r>
              <a:rPr lang="x-none" altLang="zh-CN" sz="1400" baseline="30000" dirty="0"/>
              <a:t>1,2</a:t>
            </a:r>
            <a:r>
              <a:rPr lang="zh-CN" altLang="zh-CN" sz="1400" dirty="0"/>
              <a:t>，林龙</a:t>
            </a:r>
            <a:r>
              <a:rPr lang="x-none" altLang="zh-CN" sz="1400" baseline="30000" dirty="0"/>
              <a:t>1,2</a:t>
            </a:r>
            <a:r>
              <a:rPr lang="zh-CN" altLang="zh-CN" sz="1400" dirty="0"/>
              <a:t>，刘一林</a:t>
            </a:r>
            <a:r>
              <a:rPr lang="x-none" altLang="zh-CN" sz="1400" baseline="30000" dirty="0"/>
              <a:t>1,2</a:t>
            </a:r>
            <a:endParaRPr lang="zh-CN" altLang="zh-CN" sz="1400" dirty="0"/>
          </a:p>
          <a:p>
            <a:r>
              <a:rPr lang="x-none" altLang="zh-CN" sz="1400" baseline="30000" dirty="0" smtClean="0"/>
              <a:t>1 </a:t>
            </a:r>
            <a:r>
              <a:rPr lang="zh-CN" altLang="zh-CN" sz="1400" dirty="0"/>
              <a:t>中国海洋大学物理海洋教育部重点实验室 ，山东 青岛</a:t>
            </a:r>
            <a:r>
              <a:rPr lang="x-none" altLang="zh-CN" sz="1400" dirty="0"/>
              <a:t> 266100</a:t>
            </a:r>
            <a:r>
              <a:rPr lang="zh-CN" altLang="zh-CN" sz="1400" dirty="0"/>
              <a:t>；</a:t>
            </a:r>
          </a:p>
          <a:p>
            <a:r>
              <a:rPr lang="x-none" altLang="zh-CN" sz="1400" baseline="30000" dirty="0"/>
              <a:t>2</a:t>
            </a:r>
            <a:r>
              <a:rPr lang="zh-CN" altLang="zh-CN" sz="1400" dirty="0"/>
              <a:t>青岛海洋科学与技术国家实验室，山东 青岛</a:t>
            </a:r>
            <a:r>
              <a:rPr lang="x-none" altLang="zh-CN" sz="1400" dirty="0"/>
              <a:t> 266100</a:t>
            </a:r>
            <a:r>
              <a:rPr lang="zh-CN" altLang="zh-CN" sz="1400" dirty="0"/>
              <a:t>；</a:t>
            </a:r>
          </a:p>
          <a:p>
            <a:r>
              <a:rPr lang="x-none" altLang="zh-CN" sz="1400" baseline="30000" dirty="0"/>
              <a:t>3</a:t>
            </a:r>
            <a:r>
              <a:rPr lang="zh-CN" altLang="zh-CN" sz="1400" dirty="0"/>
              <a:t>武汉大学中国南极测绘研究中心，湖北 武汉</a:t>
            </a:r>
            <a:r>
              <a:rPr lang="x-none" altLang="zh-CN" sz="1400" dirty="0"/>
              <a:t> </a:t>
            </a:r>
            <a:r>
              <a:rPr lang="x-none" altLang="zh-CN" sz="1400" dirty="0" smtClean="0"/>
              <a:t>430079</a:t>
            </a:r>
            <a:endParaRPr lang="zh-CN" altLang="zh-CN" sz="1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411" y="467083"/>
            <a:ext cx="1768038" cy="1793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51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575" y="794260"/>
            <a:ext cx="3868151" cy="285796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695324" y="287665"/>
            <a:ext cx="5400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</a:rPr>
              <a:t>结果分析</a:t>
            </a:r>
            <a:endParaRPr lang="zh-CN" altLang="en-US" sz="2800" b="1" dirty="0">
              <a:latin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91E7F-84B6-4064-9D4E-CC7D244BCA04}" type="slidenum">
              <a:rPr lang="zh-CN" altLang="en-US" smtClean="0"/>
              <a:pPr/>
              <a:t>10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925552" y="2585403"/>
            <a:ext cx="26093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现有算法均存在各自的问题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233825" y="3802799"/>
            <a:ext cx="6262850" cy="15696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结论：融池覆盖率在</a:t>
            </a:r>
            <a:r>
              <a:rPr lang="en-US" altLang="zh-CN" sz="2400" dirty="0" smtClean="0">
                <a:solidFill>
                  <a:schemeClr val="bg1"/>
                </a:solidFill>
              </a:rPr>
              <a:t>6%</a:t>
            </a:r>
            <a:r>
              <a:rPr lang="zh-CN" altLang="en-US" sz="2400" dirty="0" smtClean="0">
                <a:solidFill>
                  <a:schemeClr val="bg1"/>
                </a:solidFill>
              </a:rPr>
              <a:t>左右以下的区域，与其平均海冰表面粗糙度没有明显相关性。融池覆盖率在</a:t>
            </a:r>
            <a:r>
              <a:rPr lang="en-US" altLang="zh-CN" sz="2400" dirty="0" smtClean="0">
                <a:solidFill>
                  <a:schemeClr val="bg1"/>
                </a:solidFill>
              </a:rPr>
              <a:t>6%</a:t>
            </a:r>
            <a:r>
              <a:rPr lang="zh-CN" altLang="en-US" sz="2400" dirty="0" smtClean="0">
                <a:solidFill>
                  <a:schemeClr val="bg1"/>
                </a:solidFill>
              </a:rPr>
              <a:t>以上的区域，具有随</a:t>
            </a:r>
            <a:r>
              <a:rPr lang="zh-CN" altLang="en-US" sz="2400" dirty="0">
                <a:solidFill>
                  <a:schemeClr val="bg1"/>
                </a:solidFill>
              </a:rPr>
              <a:t>平均海冰</a:t>
            </a:r>
            <a:r>
              <a:rPr lang="zh-CN" altLang="en-US" sz="2400" dirty="0" smtClean="0">
                <a:solidFill>
                  <a:schemeClr val="bg1"/>
                </a:solidFill>
              </a:rPr>
              <a:t>表面粗糙度下降的趋势。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6443560" y="2903603"/>
            <a:ext cx="2944434" cy="15866"/>
          </a:xfrm>
          <a:prstGeom prst="line">
            <a:avLst/>
          </a:prstGeom>
          <a:ln w="19050"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>
            <a:off x="6577263" y="2013275"/>
            <a:ext cx="745957" cy="7397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5233825" y="5472979"/>
            <a:ext cx="6262850" cy="830997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统计的样本比较少，可以结合卫星遥感数据进行更多区域的统计分析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83" y="3827747"/>
            <a:ext cx="3767149" cy="282279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38" y="1169757"/>
            <a:ext cx="3778494" cy="2831292"/>
          </a:xfrm>
          <a:prstGeom prst="rect">
            <a:avLst/>
          </a:prstGeom>
        </p:spPr>
      </p:pic>
      <p:pic>
        <p:nvPicPr>
          <p:cNvPr id="21" name="图片 20"/>
          <p:cNvPicPr/>
          <p:nvPr/>
        </p:nvPicPr>
        <p:blipFill>
          <a:blip r:embed="rId5"/>
          <a:stretch>
            <a:fillRect/>
          </a:stretch>
        </p:blipFill>
        <p:spPr>
          <a:xfrm>
            <a:off x="4007719" y="1281330"/>
            <a:ext cx="1392654" cy="1558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903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95324" y="287665"/>
            <a:ext cx="5400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</a:rPr>
              <a:t>小结</a:t>
            </a:r>
            <a:endParaRPr lang="zh-CN" altLang="en-US" sz="2800" b="1" dirty="0">
              <a:latin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91E7F-84B6-4064-9D4E-CC7D244BCA04}" type="slidenum">
              <a:rPr lang="zh-CN" altLang="en-US" smtClean="0"/>
              <a:pPr/>
              <a:t>11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925552" y="2585403"/>
            <a:ext cx="2609386" cy="2218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现有算法均存在各自的问题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810026" y="2048236"/>
            <a:ext cx="9991324" cy="2308324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zh-CN" altLang="zh-CN" sz="1600" dirty="0" smtClean="0">
                <a:solidFill>
                  <a:schemeClr val="bg1"/>
                </a:solidFill>
              </a:rPr>
              <a:t>无人机</a:t>
            </a:r>
            <a:r>
              <a:rPr lang="zh-CN" altLang="zh-CN" sz="1600" dirty="0">
                <a:solidFill>
                  <a:schemeClr val="bg1"/>
                </a:solidFill>
              </a:rPr>
              <a:t>在极区的</a:t>
            </a:r>
            <a:r>
              <a:rPr lang="zh-CN" altLang="zh-CN" sz="1600" dirty="0" smtClean="0">
                <a:solidFill>
                  <a:schemeClr val="bg1"/>
                </a:solidFill>
              </a:rPr>
              <a:t>应用</a:t>
            </a:r>
            <a:r>
              <a:rPr lang="zh-CN" altLang="en-US" sz="1600" dirty="0" smtClean="0">
                <a:solidFill>
                  <a:schemeClr val="bg1"/>
                </a:solidFill>
              </a:rPr>
              <a:t>在</a:t>
            </a:r>
            <a:r>
              <a:rPr lang="zh-CN" altLang="zh-CN" sz="1600" dirty="0" smtClean="0">
                <a:solidFill>
                  <a:schemeClr val="bg1"/>
                </a:solidFill>
              </a:rPr>
              <a:t>国内仍处于</a:t>
            </a:r>
            <a:r>
              <a:rPr lang="zh-CN" altLang="zh-CN" sz="1600" dirty="0">
                <a:solidFill>
                  <a:schemeClr val="bg1"/>
                </a:solidFill>
              </a:rPr>
              <a:t>探索阶段，我们在</a:t>
            </a:r>
            <a:r>
              <a:rPr lang="zh-CN" altLang="zh-CN" sz="1600" dirty="0" smtClean="0">
                <a:solidFill>
                  <a:schemeClr val="bg1"/>
                </a:solidFill>
              </a:rPr>
              <a:t>北极利用</a:t>
            </a:r>
            <a:r>
              <a:rPr lang="zh-CN" altLang="zh-CN" sz="1600" dirty="0">
                <a:solidFill>
                  <a:schemeClr val="bg1"/>
                </a:solidFill>
              </a:rPr>
              <a:t>无人机观测了冰面融池和冰型冰貌，提出利用无人机进行北极冰面融池和冰面粗糙度信息提取的方法。主要结论如下</a:t>
            </a:r>
            <a:r>
              <a:rPr lang="zh-CN" altLang="zh-CN" sz="1600" dirty="0" smtClean="0">
                <a:solidFill>
                  <a:schemeClr val="bg1"/>
                </a:solidFill>
              </a:rPr>
              <a:t>：</a:t>
            </a:r>
            <a:endParaRPr lang="en-US" altLang="zh-CN" sz="1600" dirty="0" smtClean="0">
              <a:solidFill>
                <a:schemeClr val="bg1"/>
              </a:solidFill>
            </a:endParaRPr>
          </a:p>
          <a:p>
            <a:endParaRPr lang="zh-CN" altLang="zh-CN" sz="1600" dirty="0">
              <a:solidFill>
                <a:schemeClr val="bg1"/>
              </a:solidFill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</a:rPr>
              <a:t>2</a:t>
            </a:r>
            <a:r>
              <a:rPr lang="zh-CN" altLang="zh-CN" sz="1600" dirty="0" smtClean="0">
                <a:solidFill>
                  <a:schemeClr val="bg1"/>
                </a:solidFill>
              </a:rPr>
              <a:t>）针对</a:t>
            </a:r>
            <a:r>
              <a:rPr lang="zh-CN" altLang="zh-CN" sz="1600" dirty="0">
                <a:solidFill>
                  <a:schemeClr val="bg1"/>
                </a:solidFill>
              </a:rPr>
              <a:t>下界面为海冰时暗原色失效的情况，修正透射率计算公式，提供了适用于极地海冰航拍图片的去雾处理方法</a:t>
            </a:r>
            <a:r>
              <a:rPr lang="zh-CN" altLang="zh-CN" sz="1600" dirty="0" smtClean="0">
                <a:solidFill>
                  <a:schemeClr val="bg1"/>
                </a:solidFill>
              </a:rPr>
              <a:t>。</a:t>
            </a:r>
            <a:endParaRPr lang="en-US" altLang="zh-CN" sz="1600" dirty="0" smtClean="0">
              <a:solidFill>
                <a:schemeClr val="bg1"/>
              </a:solidFill>
            </a:endParaRPr>
          </a:p>
          <a:p>
            <a:endParaRPr lang="zh-CN" altLang="zh-CN" sz="1600" dirty="0">
              <a:solidFill>
                <a:schemeClr val="bg1"/>
              </a:solidFill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</a:rPr>
              <a:t>3</a:t>
            </a:r>
            <a:r>
              <a:rPr lang="zh-CN" altLang="zh-CN" sz="1600" dirty="0" smtClean="0">
                <a:solidFill>
                  <a:schemeClr val="bg1"/>
                </a:solidFill>
              </a:rPr>
              <a:t>）</a:t>
            </a:r>
            <a:r>
              <a:rPr lang="zh-CN" altLang="en-US" sz="1600" dirty="0" smtClean="0">
                <a:solidFill>
                  <a:schemeClr val="bg1"/>
                </a:solidFill>
              </a:rPr>
              <a:t>提出了</a:t>
            </a:r>
            <a:r>
              <a:rPr lang="zh-CN" altLang="zh-CN" sz="1600" dirty="0" smtClean="0">
                <a:solidFill>
                  <a:schemeClr val="bg1"/>
                </a:solidFill>
              </a:rPr>
              <a:t>利用</a:t>
            </a:r>
            <a:r>
              <a:rPr lang="zh-CN" altLang="zh-CN" sz="1600" dirty="0">
                <a:solidFill>
                  <a:schemeClr val="bg1"/>
                </a:solidFill>
              </a:rPr>
              <a:t>航拍图片三维建模技术进行海冰冰面粗糙度</a:t>
            </a:r>
            <a:r>
              <a:rPr lang="zh-CN" altLang="zh-CN" sz="1600" dirty="0" smtClean="0">
                <a:solidFill>
                  <a:schemeClr val="bg1"/>
                </a:solidFill>
              </a:rPr>
              <a:t>估算</a:t>
            </a:r>
            <a:r>
              <a:rPr lang="zh-CN" altLang="en-US" sz="1600" dirty="0" smtClean="0">
                <a:solidFill>
                  <a:schemeClr val="bg1"/>
                </a:solidFill>
              </a:rPr>
              <a:t>的方法。</a:t>
            </a:r>
            <a:endParaRPr lang="en-US" altLang="zh-CN" sz="1600" dirty="0" smtClean="0">
              <a:solidFill>
                <a:schemeClr val="bg1"/>
              </a:solidFill>
            </a:endParaRPr>
          </a:p>
          <a:p>
            <a:endParaRPr lang="en-US" altLang="zh-CN" sz="1600" dirty="0" smtClean="0">
              <a:solidFill>
                <a:schemeClr val="bg1"/>
              </a:solidFill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</a:rPr>
              <a:t>4</a:t>
            </a:r>
            <a:r>
              <a:rPr lang="zh-CN" altLang="en-US" sz="1600" dirty="0" smtClean="0">
                <a:solidFill>
                  <a:schemeClr val="bg1"/>
                </a:solidFill>
              </a:rPr>
              <a:t>）使用观测数据讨论了融池覆盖率和海冰表面粗糙度 的分布关系。</a:t>
            </a:r>
            <a:endParaRPr lang="zh-CN" altLang="zh-CN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92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695325" y="549275"/>
            <a:ext cx="10801350" cy="57594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695326" y="2705725"/>
            <a:ext cx="108013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800" b="1" dirty="0" smtClean="0">
                <a:solidFill>
                  <a:schemeClr val="bg1"/>
                </a:solidFill>
              </a:rPr>
              <a:t>THANKS</a:t>
            </a:r>
            <a:endParaRPr lang="zh-CN" altLang="en-US" sz="8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7589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-1" y="0"/>
            <a:ext cx="321627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96086" y="2593674"/>
            <a:ext cx="23201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6000" b="1" dirty="0" smtClean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-1" y="3556441"/>
            <a:ext cx="32252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000" b="1" dirty="0" smtClean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CONTENTS</a:t>
            </a:r>
            <a:endParaRPr lang="zh-CN" altLang="en-US" sz="4000" b="1" dirty="0" smtClean="0">
              <a:solidFill>
                <a:schemeClr val="bg1"/>
              </a:solidFill>
              <a:effectLst/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4700579" y="1200563"/>
            <a:ext cx="3398314" cy="828000"/>
            <a:chOff x="3909356" y="1685526"/>
            <a:chExt cx="3398314" cy="828000"/>
          </a:xfrm>
        </p:grpSpPr>
        <p:sp>
          <p:nvSpPr>
            <p:cNvPr id="19" name="文本框 18"/>
            <p:cNvSpPr txBox="1"/>
            <p:nvPr/>
          </p:nvSpPr>
          <p:spPr>
            <a:xfrm>
              <a:off x="4912812" y="1811897"/>
              <a:ext cx="239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latin typeface="微软雅黑" panose="020B0503020204020204" pitchFamily="34" charset="-122"/>
                </a:rPr>
                <a:t>研究背景</a:t>
              </a:r>
              <a:endParaRPr lang="zh-CN" altLang="en-US" sz="2800" b="1" dirty="0">
                <a:latin typeface="微软雅黑" panose="020B0503020204020204" pitchFamily="34" charset="-122"/>
              </a:endParaRPr>
            </a:p>
          </p:txBody>
        </p:sp>
        <p:grpSp>
          <p:nvGrpSpPr>
            <p:cNvPr id="69" name="组合 68"/>
            <p:cNvGrpSpPr/>
            <p:nvPr/>
          </p:nvGrpSpPr>
          <p:grpSpPr>
            <a:xfrm>
              <a:off x="3909356" y="1685526"/>
              <a:ext cx="828000" cy="828000"/>
              <a:chOff x="3909356" y="1685526"/>
              <a:chExt cx="828000" cy="828000"/>
            </a:xfrm>
          </p:grpSpPr>
          <p:sp>
            <p:nvSpPr>
              <p:cNvPr id="17" name="文本框 16"/>
              <p:cNvSpPr txBox="1"/>
              <p:nvPr/>
            </p:nvSpPr>
            <p:spPr>
              <a:xfrm>
                <a:off x="3909356" y="1745583"/>
                <a:ext cx="828000" cy="70788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000" b="1" dirty="0" smtClean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</a:p>
            </p:txBody>
          </p:sp>
          <p:sp>
            <p:nvSpPr>
              <p:cNvPr id="32" name="矩形 31"/>
              <p:cNvSpPr/>
              <p:nvPr/>
            </p:nvSpPr>
            <p:spPr>
              <a:xfrm>
                <a:off x="3909356" y="1685526"/>
                <a:ext cx="828000" cy="828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71" name="组合 70"/>
          <p:cNvGrpSpPr/>
          <p:nvPr/>
        </p:nvGrpSpPr>
        <p:grpSpPr>
          <a:xfrm>
            <a:off x="4682138" y="2569445"/>
            <a:ext cx="3416755" cy="1064119"/>
            <a:chOff x="8098970" y="1685526"/>
            <a:chExt cx="3416755" cy="1064119"/>
          </a:xfrm>
        </p:grpSpPr>
        <p:sp>
          <p:nvSpPr>
            <p:cNvPr id="13" name="文本框 12"/>
            <p:cNvSpPr txBox="1"/>
            <p:nvPr/>
          </p:nvSpPr>
          <p:spPr>
            <a:xfrm>
              <a:off x="9120867" y="1795538"/>
              <a:ext cx="239485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latin typeface="微软雅黑" panose="020B0503020204020204" pitchFamily="34" charset="-122"/>
                </a:rPr>
                <a:t>数据来源与处理</a:t>
              </a:r>
              <a:endParaRPr lang="zh-CN" altLang="en-US" sz="2800" b="1" dirty="0">
                <a:latin typeface="微软雅黑" panose="020B0503020204020204" pitchFamily="34" charset="-122"/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8098970" y="1685526"/>
              <a:ext cx="899886" cy="828000"/>
              <a:chOff x="8098970" y="1685526"/>
              <a:chExt cx="899886" cy="828000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8098970" y="1714806"/>
                <a:ext cx="89988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zh-CN" altLang="en-US" sz="44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3" name="矩形 32"/>
              <p:cNvSpPr/>
              <p:nvPr/>
            </p:nvSpPr>
            <p:spPr>
              <a:xfrm>
                <a:off x="8134913" y="1685526"/>
                <a:ext cx="828000" cy="828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73" name="组合 72"/>
          <p:cNvGrpSpPr/>
          <p:nvPr/>
        </p:nvGrpSpPr>
        <p:grpSpPr>
          <a:xfrm>
            <a:off x="4718081" y="4013327"/>
            <a:ext cx="3434257" cy="828000"/>
            <a:chOff x="3873413" y="3203903"/>
            <a:chExt cx="3434257" cy="828000"/>
          </a:xfrm>
        </p:grpSpPr>
        <p:sp>
          <p:nvSpPr>
            <p:cNvPr id="55" name="文本框 54"/>
            <p:cNvSpPr txBox="1"/>
            <p:nvPr/>
          </p:nvSpPr>
          <p:spPr>
            <a:xfrm>
              <a:off x="4912812" y="3320828"/>
              <a:ext cx="239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latin typeface="微软雅黑" panose="020B0503020204020204" pitchFamily="34" charset="-122"/>
                </a:rPr>
                <a:t>结果分析</a:t>
              </a:r>
              <a:endParaRPr lang="zh-CN" altLang="en-US" sz="2800" b="1" dirty="0">
                <a:latin typeface="微软雅黑" panose="020B0503020204020204" pitchFamily="34" charset="-122"/>
              </a:endParaRPr>
            </a:p>
          </p:txBody>
        </p:sp>
        <p:grpSp>
          <p:nvGrpSpPr>
            <p:cNvPr id="68" name="组合 67"/>
            <p:cNvGrpSpPr/>
            <p:nvPr/>
          </p:nvGrpSpPr>
          <p:grpSpPr>
            <a:xfrm>
              <a:off x="3873413" y="3203903"/>
              <a:ext cx="899886" cy="828000"/>
              <a:chOff x="3873413" y="3203903"/>
              <a:chExt cx="899886" cy="828000"/>
            </a:xfrm>
          </p:grpSpPr>
          <p:sp>
            <p:nvSpPr>
              <p:cNvPr id="57" name="文本框 56"/>
              <p:cNvSpPr txBox="1"/>
              <p:nvPr/>
            </p:nvSpPr>
            <p:spPr>
              <a:xfrm>
                <a:off x="3873413" y="3233183"/>
                <a:ext cx="89988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zh-CN" altLang="en-US" sz="44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矩形 57"/>
              <p:cNvSpPr/>
              <p:nvPr/>
            </p:nvSpPr>
            <p:spPr>
              <a:xfrm>
                <a:off x="3909356" y="3203903"/>
                <a:ext cx="828000" cy="828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4718081" y="5365769"/>
            <a:ext cx="3434257" cy="828000"/>
            <a:chOff x="3873413" y="3203903"/>
            <a:chExt cx="3434257" cy="828000"/>
          </a:xfrm>
        </p:grpSpPr>
        <p:sp>
          <p:nvSpPr>
            <p:cNvPr id="21" name="文本框 20"/>
            <p:cNvSpPr txBox="1"/>
            <p:nvPr/>
          </p:nvSpPr>
          <p:spPr>
            <a:xfrm>
              <a:off x="4912812" y="3320828"/>
              <a:ext cx="2394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 smtClean="0">
                  <a:latin typeface="微软雅黑" panose="020B0503020204020204" pitchFamily="34" charset="-122"/>
                </a:rPr>
                <a:t>小结</a:t>
              </a:r>
              <a:endParaRPr lang="zh-CN" altLang="en-US" sz="2800" b="1" dirty="0">
                <a:latin typeface="微软雅黑" panose="020B0503020204020204" pitchFamily="34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3873413" y="3203903"/>
              <a:ext cx="899886" cy="828000"/>
              <a:chOff x="3873413" y="3203903"/>
              <a:chExt cx="899886" cy="828000"/>
            </a:xfrm>
          </p:grpSpPr>
          <p:sp>
            <p:nvSpPr>
              <p:cNvPr id="23" name="文本框 22"/>
              <p:cNvSpPr txBox="1"/>
              <p:nvPr/>
            </p:nvSpPr>
            <p:spPr>
              <a:xfrm>
                <a:off x="3873413" y="3233183"/>
                <a:ext cx="899886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04</a:t>
                </a:r>
                <a:endParaRPr lang="zh-CN" altLang="en-US" sz="44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" name="矩形 23"/>
              <p:cNvSpPr/>
              <p:nvPr/>
            </p:nvSpPr>
            <p:spPr>
              <a:xfrm>
                <a:off x="3909356" y="3203903"/>
                <a:ext cx="828000" cy="82800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013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95324" y="287665"/>
            <a:ext cx="5400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</a:rPr>
              <a:t>研究背景</a:t>
            </a:r>
            <a:endParaRPr lang="zh-CN" altLang="en-US" sz="2800" b="1" dirty="0">
              <a:latin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91E7F-84B6-4064-9D4E-CC7D244BCA04}" type="slidenum">
              <a:rPr lang="zh-CN" altLang="en-US" smtClean="0"/>
              <a:pPr/>
              <a:t>3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925552" y="2585403"/>
            <a:ext cx="26093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现有算法均存在各自的问题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4323" y="869309"/>
            <a:ext cx="8602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/>
              <a:t>一、</a:t>
            </a:r>
            <a:r>
              <a:rPr lang="zh-CN" altLang="en-US" sz="3600" b="1" dirty="0"/>
              <a:t>融</a:t>
            </a:r>
            <a:r>
              <a:rPr lang="zh-CN" altLang="en-US" sz="3600" b="1" dirty="0" smtClean="0"/>
              <a:t>池</a:t>
            </a:r>
            <a:r>
              <a:rPr lang="en-US" altLang="zh-CN" sz="3600" b="1" dirty="0" smtClean="0"/>
              <a:t>-</a:t>
            </a:r>
            <a:r>
              <a:rPr lang="zh-CN" altLang="en-US" sz="3600" b="1" dirty="0" smtClean="0"/>
              <a:t>海冰</a:t>
            </a:r>
            <a:r>
              <a:rPr lang="en-US" altLang="zh-CN" sz="3600" b="1" dirty="0" smtClean="0"/>
              <a:t>-</a:t>
            </a:r>
            <a:r>
              <a:rPr lang="zh-CN" altLang="en-US" sz="3600" b="1" dirty="0" smtClean="0"/>
              <a:t>反照率正反馈机制</a:t>
            </a:r>
            <a:endParaRPr lang="zh-CN" altLang="en-US" sz="3600" b="1" dirty="0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799" y="2110313"/>
            <a:ext cx="4380952" cy="3523809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5973468" y="2846269"/>
            <a:ext cx="4603092" cy="2308324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融池覆盖区域相对冰雪具有更低的的反照率和更高的透射率，海冰和上层海洋吸收更多的短波辐射</a:t>
            </a:r>
            <a:r>
              <a:rPr lang="zh-CN" altLang="en-US" sz="2400" dirty="0">
                <a:solidFill>
                  <a:schemeClr val="bg1"/>
                </a:solidFill>
              </a:rPr>
              <a:t>，加速融池的</a:t>
            </a:r>
            <a:r>
              <a:rPr lang="zh-CN" altLang="en-US" sz="2400" dirty="0" smtClean="0">
                <a:solidFill>
                  <a:schemeClr val="bg1"/>
                </a:solidFill>
              </a:rPr>
              <a:t>形成和海冰的融化，形成正反馈机制。海冰模拟需要对融池进行准确的参数化</a:t>
            </a:r>
            <a:endParaRPr lang="en-US" altLang="zh-CN" sz="2400" b="1" dirty="0">
              <a:solidFill>
                <a:srgbClr val="FF0000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647532" y="5819653"/>
            <a:ext cx="2757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 smtClean="0"/>
              <a:t>Nicolaus</a:t>
            </a:r>
            <a:r>
              <a:rPr lang="en-US" altLang="zh-CN" b="1" dirty="0" smtClean="0"/>
              <a:t> et al.,2012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589823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95324" y="287665"/>
            <a:ext cx="5400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</a:rPr>
              <a:t>研究背景</a:t>
            </a:r>
            <a:endParaRPr lang="zh-CN" altLang="en-US" sz="2800" b="1" dirty="0">
              <a:latin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91E7F-84B6-4064-9D4E-CC7D244BCA04}" type="slidenum">
              <a:rPr lang="zh-CN" altLang="en-US" smtClean="0"/>
              <a:pPr/>
              <a:t>4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925552" y="2585403"/>
            <a:ext cx="26093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现有算法均存在各自的问题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645377" y="1285743"/>
            <a:ext cx="23667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可靠的融池覆盖率反演算法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4323" y="869309"/>
            <a:ext cx="8602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/>
              <a:t>二、融水分配与冰面地形的关系</a:t>
            </a:r>
            <a:endParaRPr lang="zh-CN" altLang="en-US" sz="3600" b="1" dirty="0"/>
          </a:p>
        </p:txBody>
      </p:sp>
      <p:sp>
        <p:nvSpPr>
          <p:cNvPr id="20" name="矩形 19"/>
          <p:cNvSpPr/>
          <p:nvPr/>
        </p:nvSpPr>
        <p:spPr>
          <a:xfrm>
            <a:off x="374322" y="4916032"/>
            <a:ext cx="9013517" cy="156966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融池模拟的关键问题是融水分配，而冰面地形是影响融水分配的重要因素。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目前融池覆盖率和冰面地形结合的现场观测比较缺乏。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航拍无人机是一个合适的观测工具。</a:t>
            </a:r>
            <a:endParaRPr lang="en-US" altLang="zh-CN" sz="2400" dirty="0" smtClean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/>
          <a:srcRect r="1194" b="50667"/>
          <a:stretch/>
        </p:blipFill>
        <p:spPr>
          <a:xfrm>
            <a:off x="733384" y="3128421"/>
            <a:ext cx="3443993" cy="145809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/>
          <a:srcRect t="1" r="531" b="50582"/>
          <a:stretch/>
        </p:blipFill>
        <p:spPr>
          <a:xfrm>
            <a:off x="722787" y="1641158"/>
            <a:ext cx="3417040" cy="139962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056791" y="3699071"/>
            <a:ext cx="11909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Level ice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5056791" y="2365651"/>
            <a:ext cx="1729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Deformed ice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4121244" y="1828351"/>
            <a:ext cx="73533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b="1" dirty="0" smtClean="0"/>
              <a:t>Depth</a:t>
            </a:r>
            <a:r>
              <a:rPr lang="zh-CN" altLang="en-US" sz="800" b="1" dirty="0" smtClean="0"/>
              <a:t>（</a:t>
            </a:r>
            <a:r>
              <a:rPr lang="en-US" altLang="zh-CN" sz="800" b="1" dirty="0" smtClean="0"/>
              <a:t>m</a:t>
            </a:r>
            <a:r>
              <a:rPr lang="zh-CN" altLang="en-US" sz="800" b="1" dirty="0" smtClean="0"/>
              <a:t>）</a:t>
            </a:r>
            <a:endParaRPr lang="zh-CN" altLang="en-US" sz="800" b="1" dirty="0"/>
          </a:p>
        </p:txBody>
      </p:sp>
      <p:sp>
        <p:nvSpPr>
          <p:cNvPr id="17" name="文本框 16"/>
          <p:cNvSpPr txBox="1"/>
          <p:nvPr/>
        </p:nvSpPr>
        <p:spPr>
          <a:xfrm>
            <a:off x="4081000" y="3248995"/>
            <a:ext cx="73533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b="1" dirty="0" smtClean="0"/>
              <a:t>Depth</a:t>
            </a:r>
            <a:r>
              <a:rPr lang="zh-CN" altLang="en-US" sz="800" b="1" dirty="0" smtClean="0"/>
              <a:t>（</a:t>
            </a:r>
            <a:r>
              <a:rPr lang="en-US" altLang="zh-CN" sz="800" b="1" dirty="0" smtClean="0"/>
              <a:t>m</a:t>
            </a:r>
            <a:r>
              <a:rPr lang="zh-CN" altLang="en-US" sz="800" b="1" dirty="0" smtClean="0"/>
              <a:t>）</a:t>
            </a:r>
            <a:endParaRPr lang="zh-CN" altLang="en-US" sz="800" b="1" dirty="0"/>
          </a:p>
        </p:txBody>
      </p:sp>
      <p:sp>
        <p:nvSpPr>
          <p:cNvPr id="13" name="文本框 12"/>
          <p:cNvSpPr txBox="1"/>
          <p:nvPr/>
        </p:nvSpPr>
        <p:spPr>
          <a:xfrm flipH="1">
            <a:off x="1089957" y="4525330"/>
            <a:ext cx="62203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融冰季节冰面融池演化模拟（</a:t>
            </a:r>
            <a:r>
              <a:rPr lang="en-US" altLang="zh-CN" b="1" dirty="0" smtClean="0"/>
              <a:t>M.LUTHJ et al,2006</a:t>
            </a:r>
            <a:r>
              <a:rPr lang="zh-CN" altLang="en-US" b="1" dirty="0"/>
              <a:t>）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61680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/>
          <a:srcRect r="1194" b="50667"/>
          <a:stretch/>
        </p:blipFill>
        <p:spPr>
          <a:xfrm>
            <a:off x="2516957" y="3343494"/>
            <a:ext cx="4736919" cy="200549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/>
          <a:srcRect t="1" r="531" b="50582"/>
          <a:stretch/>
        </p:blipFill>
        <p:spPr>
          <a:xfrm>
            <a:off x="2381663" y="829694"/>
            <a:ext cx="4872213" cy="199566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123574" y="3047537"/>
            <a:ext cx="1190903" cy="513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Level ice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3854049" y="466060"/>
            <a:ext cx="1729961" cy="5133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Deformed ice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5884056" y="1847205"/>
            <a:ext cx="735336" cy="299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b="1" dirty="0" smtClean="0"/>
              <a:t>Depth</a:t>
            </a:r>
            <a:r>
              <a:rPr lang="zh-CN" altLang="en-US" sz="800" b="1" dirty="0" smtClean="0"/>
              <a:t>（</a:t>
            </a:r>
            <a:r>
              <a:rPr lang="en-US" altLang="zh-CN" sz="800" b="1" dirty="0" smtClean="0"/>
              <a:t>m</a:t>
            </a:r>
            <a:r>
              <a:rPr lang="zh-CN" altLang="en-US" sz="800" b="1" dirty="0" smtClean="0"/>
              <a:t>）</a:t>
            </a:r>
            <a:endParaRPr lang="zh-CN" altLang="en-US" sz="800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6395992" y="829694"/>
            <a:ext cx="735336" cy="299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b="1" dirty="0" smtClean="0"/>
              <a:t>Depth</a:t>
            </a:r>
            <a:r>
              <a:rPr lang="zh-CN" altLang="en-US" sz="800" b="1" dirty="0" smtClean="0"/>
              <a:t>（</a:t>
            </a:r>
            <a:r>
              <a:rPr lang="en-US" altLang="zh-CN" sz="800" b="1" dirty="0" smtClean="0"/>
              <a:t>m</a:t>
            </a:r>
            <a:r>
              <a:rPr lang="zh-CN" altLang="en-US" sz="800" b="1" dirty="0" smtClean="0"/>
              <a:t>）</a:t>
            </a:r>
            <a:endParaRPr lang="zh-CN" altLang="en-US" sz="8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6619392" y="3343494"/>
            <a:ext cx="735336" cy="299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" b="1" dirty="0" smtClean="0"/>
              <a:t>Depth</a:t>
            </a:r>
            <a:r>
              <a:rPr lang="zh-CN" altLang="en-US" sz="800" b="1" dirty="0" smtClean="0"/>
              <a:t>（</a:t>
            </a:r>
            <a:r>
              <a:rPr lang="en-US" altLang="zh-CN" sz="800" b="1" dirty="0" smtClean="0"/>
              <a:t>m</a:t>
            </a:r>
            <a:r>
              <a:rPr lang="zh-CN" altLang="en-US" sz="800" b="1" dirty="0" smtClean="0"/>
              <a:t>）</a:t>
            </a:r>
            <a:endParaRPr lang="zh-CN" altLang="en-US" sz="800" b="1" dirty="0"/>
          </a:p>
        </p:txBody>
      </p:sp>
    </p:spTree>
    <p:extLst>
      <p:ext uri="{BB962C8B-B14F-4D97-AF65-F5344CB8AC3E}">
        <p14:creationId xmlns:p14="http://schemas.microsoft.com/office/powerpoint/2010/main" val="2174396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95324" y="287665"/>
            <a:ext cx="5400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</a:rPr>
              <a:t>数据来源与处理</a:t>
            </a:r>
            <a:endParaRPr lang="zh-CN" altLang="en-US" sz="2800" b="1" dirty="0">
              <a:latin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91E7F-84B6-4064-9D4E-CC7D244BCA04}" type="slidenum">
              <a:rPr lang="zh-CN" altLang="en-US" smtClean="0"/>
              <a:pPr/>
              <a:t>6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925552" y="2585403"/>
            <a:ext cx="26093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现有算法均存在各自的问题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9200426" y="1815306"/>
            <a:ext cx="254654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北极地区融池分布</a:t>
            </a:r>
            <a:endParaRPr lang="en-US" altLang="zh-CN" sz="3200" b="1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特点和形成机制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pic>
        <p:nvPicPr>
          <p:cNvPr id="12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903269" y="2113250"/>
            <a:ext cx="2552065" cy="2451100"/>
          </a:xfrm>
          <a:prstGeom prst="rect">
            <a:avLst/>
          </a:prstGeom>
        </p:spPr>
      </p:pic>
      <p:pic>
        <p:nvPicPr>
          <p:cNvPr id="14" name="图片 13"/>
          <p:cNvPicPr/>
          <p:nvPr/>
        </p:nvPicPr>
        <p:blipFill>
          <a:blip r:embed="rId3"/>
          <a:stretch>
            <a:fillRect/>
          </a:stretch>
        </p:blipFill>
        <p:spPr>
          <a:xfrm>
            <a:off x="7972926" y="1668379"/>
            <a:ext cx="2828423" cy="2895971"/>
          </a:xfrm>
          <a:prstGeom prst="rect">
            <a:avLst/>
          </a:prstGeom>
        </p:spPr>
      </p:pic>
      <p:sp>
        <p:nvSpPr>
          <p:cNvPr id="30" name="文本框 29"/>
          <p:cNvSpPr txBox="1"/>
          <p:nvPr/>
        </p:nvSpPr>
        <p:spPr>
          <a:xfrm>
            <a:off x="374323" y="4906469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第七次北极科学考察冰站位置图</a:t>
            </a:r>
            <a:endParaRPr lang="zh-CN" altLang="en-US" b="1" dirty="0"/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5207" y="2484555"/>
            <a:ext cx="2465698" cy="1637665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4536918" y="4893727"/>
            <a:ext cx="3118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大疆</a:t>
            </a:r>
            <a:r>
              <a:rPr lang="en-US" altLang="zh-CN" b="1" dirty="0" smtClean="0"/>
              <a:t>phantom4</a:t>
            </a:r>
            <a:r>
              <a:rPr lang="zh-CN" altLang="en-US" b="1" dirty="0" smtClean="0"/>
              <a:t>小型无人机</a:t>
            </a:r>
            <a:endParaRPr lang="zh-CN" altLang="en-US" b="1" dirty="0"/>
          </a:p>
        </p:txBody>
      </p:sp>
      <p:sp>
        <p:nvSpPr>
          <p:cNvPr id="24" name="文本框 23"/>
          <p:cNvSpPr txBox="1"/>
          <p:nvPr/>
        </p:nvSpPr>
        <p:spPr>
          <a:xfrm>
            <a:off x="374323" y="869309"/>
            <a:ext cx="8602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/>
              <a:t>一、无人机航拍观测方式</a:t>
            </a:r>
            <a:endParaRPr lang="zh-CN" altLang="en-US" sz="3600" b="1" dirty="0"/>
          </a:p>
        </p:txBody>
      </p:sp>
      <p:sp>
        <p:nvSpPr>
          <p:cNvPr id="34" name="文本框 33"/>
          <p:cNvSpPr txBox="1"/>
          <p:nvPr/>
        </p:nvSpPr>
        <p:spPr>
          <a:xfrm>
            <a:off x="8657059" y="490646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航</a:t>
            </a:r>
            <a:r>
              <a:rPr lang="zh-CN" altLang="en-US" b="1" dirty="0" smtClean="0"/>
              <a:t>拍轨迹图</a:t>
            </a:r>
            <a:endParaRPr lang="zh-CN" altLang="en-US" b="1" dirty="0"/>
          </a:p>
        </p:txBody>
      </p:sp>
      <p:sp>
        <p:nvSpPr>
          <p:cNvPr id="3" name="文本框 2"/>
          <p:cNvSpPr txBox="1"/>
          <p:nvPr/>
        </p:nvSpPr>
        <p:spPr>
          <a:xfrm>
            <a:off x="374323" y="5849900"/>
            <a:ext cx="9775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低成本</a:t>
            </a:r>
            <a:r>
              <a:rPr lang="zh-CN" altLang="en-US" dirty="0"/>
              <a:t>、高效</a:t>
            </a:r>
            <a:r>
              <a:rPr lang="zh-CN" altLang="en-US" dirty="0" smtClean="0"/>
              <a:t>：理想条件下，单人两小时可获取冰站作业区域附近</a:t>
            </a:r>
            <a:r>
              <a:rPr lang="en-US" altLang="zh-CN" dirty="0" smtClean="0"/>
              <a:t>500×600m</a:t>
            </a:r>
            <a:r>
              <a:rPr lang="zh-CN" altLang="en-US" dirty="0" smtClean="0"/>
              <a:t>区域的海冰影像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106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95324" y="287665"/>
            <a:ext cx="5400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</a:rPr>
              <a:t>数据来源与处理</a:t>
            </a:r>
            <a:endParaRPr lang="zh-CN" altLang="en-US" sz="2800" b="1" dirty="0">
              <a:latin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91E7F-84B6-4064-9D4E-CC7D244BCA04}" type="slidenum">
              <a:rPr lang="zh-CN" altLang="en-US" smtClean="0"/>
              <a:pPr/>
              <a:t>7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13794" y="2540659"/>
            <a:ext cx="26093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现有算法均存在各自的问题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9200426" y="1815306"/>
            <a:ext cx="254654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北极地区融池分布</a:t>
            </a:r>
            <a:endParaRPr lang="en-US" altLang="zh-CN" sz="3200" b="1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特点和形成机制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351808" y="4664316"/>
            <a:ext cx="2927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a</a:t>
            </a:r>
            <a:r>
              <a:rPr lang="zh-CN" altLang="en-US" dirty="0" smtClean="0"/>
              <a:t>）</a:t>
            </a:r>
            <a:r>
              <a:rPr lang="en-US" altLang="zh-CN" dirty="0" smtClean="0"/>
              <a:t>Image before </a:t>
            </a:r>
            <a:r>
              <a:rPr lang="en-US" altLang="zh-CN" dirty="0"/>
              <a:t>defog </a:t>
            </a:r>
            <a:endParaRPr lang="zh-CN" altLang="en-US" b="1" dirty="0"/>
          </a:p>
        </p:txBody>
      </p:sp>
      <p:sp>
        <p:nvSpPr>
          <p:cNvPr id="32" name="文本框 31"/>
          <p:cNvSpPr txBox="1"/>
          <p:nvPr/>
        </p:nvSpPr>
        <p:spPr>
          <a:xfrm>
            <a:off x="4536918" y="4658560"/>
            <a:ext cx="25330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b)Image after </a:t>
            </a:r>
            <a:r>
              <a:rPr lang="en-US" altLang="zh-CN" dirty="0"/>
              <a:t>defog</a:t>
            </a:r>
            <a:endParaRPr lang="zh-CN" altLang="en-US" b="1" dirty="0"/>
          </a:p>
        </p:txBody>
      </p:sp>
      <p:sp>
        <p:nvSpPr>
          <p:cNvPr id="24" name="文本框 23"/>
          <p:cNvSpPr txBox="1"/>
          <p:nvPr/>
        </p:nvSpPr>
        <p:spPr>
          <a:xfrm>
            <a:off x="374323" y="869309"/>
            <a:ext cx="8602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/>
              <a:t>二、数据预处理</a:t>
            </a:r>
            <a:endParaRPr lang="zh-CN" altLang="en-US" sz="3600" b="1" dirty="0"/>
          </a:p>
        </p:txBody>
      </p:sp>
      <p:pic>
        <p:nvPicPr>
          <p:cNvPr id="16" name="图片 15" descr="E:\7thphoto\短期冰站\height\450m\DJI_0773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808" y="2156192"/>
            <a:ext cx="2595352" cy="2045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图片 16"/>
          <p:cNvPicPr/>
          <p:nvPr/>
        </p:nvPicPr>
        <p:blipFill>
          <a:blip r:embed="rId3"/>
          <a:stretch>
            <a:fillRect/>
          </a:stretch>
        </p:blipFill>
        <p:spPr>
          <a:xfrm>
            <a:off x="4536918" y="2156192"/>
            <a:ext cx="2702082" cy="204552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93106" y="5496251"/>
            <a:ext cx="1020824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针对下界面为</a:t>
            </a:r>
            <a:r>
              <a:rPr lang="zh-CN" altLang="zh-CN" dirty="0" smtClean="0"/>
              <a:t>明亮白色</a:t>
            </a:r>
            <a:r>
              <a:rPr lang="zh-CN" altLang="zh-CN" dirty="0"/>
              <a:t>冰面</a:t>
            </a:r>
            <a:r>
              <a:rPr lang="zh-CN" altLang="en-US" dirty="0" smtClean="0"/>
              <a:t>的特殊情况，对暗原色先验去雾方法</a:t>
            </a:r>
            <a:r>
              <a:rPr lang="zh-CN" altLang="en-US" dirty="0"/>
              <a:t>（</a:t>
            </a:r>
            <a:r>
              <a:rPr lang="en-US" altLang="zh-CN" b="1" dirty="0" err="1"/>
              <a:t>Kaiming</a:t>
            </a:r>
            <a:r>
              <a:rPr lang="en-US" altLang="zh-CN" b="1" dirty="0"/>
              <a:t> He  et al</a:t>
            </a:r>
            <a:r>
              <a:rPr lang="zh-CN" altLang="en-US" b="1" dirty="0"/>
              <a:t>，</a:t>
            </a:r>
            <a:r>
              <a:rPr lang="en-US" altLang="zh-CN" b="1" dirty="0"/>
              <a:t>2009</a:t>
            </a:r>
            <a:r>
              <a:rPr lang="zh-CN" altLang="en-US" dirty="0"/>
              <a:t>）</a:t>
            </a:r>
          </a:p>
          <a:p>
            <a:r>
              <a:rPr lang="zh-CN" altLang="en-US" dirty="0" smtClean="0"/>
              <a:t>进行改进，</a:t>
            </a:r>
            <a:endParaRPr lang="en-US" altLang="zh-CN" dirty="0" smtClean="0"/>
          </a:p>
          <a:p>
            <a:r>
              <a:rPr lang="zh-CN" altLang="en-US" dirty="0" smtClean="0"/>
              <a:t>去</a:t>
            </a:r>
            <a:r>
              <a:rPr lang="zh-CN" altLang="zh-CN" dirty="0" smtClean="0"/>
              <a:t>雾</a:t>
            </a:r>
            <a:r>
              <a:rPr lang="zh-CN" altLang="zh-CN" dirty="0"/>
              <a:t>处理后冰水区别更加鲜明，冰面纹理细节和融池的颜色得到</a:t>
            </a:r>
            <a:r>
              <a:rPr lang="zh-CN" altLang="zh-CN" dirty="0" smtClean="0"/>
              <a:t>还原</a:t>
            </a:r>
            <a:r>
              <a:rPr lang="zh-CN" altLang="en-US" dirty="0" smtClean="0"/>
              <a:t>，以便于下一步的图像拼接</a:t>
            </a:r>
            <a:endParaRPr lang="en-US" altLang="zh-CN" dirty="0" smtClean="0"/>
          </a:p>
          <a:p>
            <a:r>
              <a:rPr lang="zh-CN" altLang="en-US" dirty="0" smtClean="0"/>
              <a:t>等处理</a:t>
            </a:r>
            <a:r>
              <a:rPr lang="zh-CN" altLang="zh-CN" dirty="0" smtClean="0"/>
              <a:t>。</a:t>
            </a:r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5362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95324" y="287665"/>
            <a:ext cx="5400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</a:rPr>
              <a:t>数据来源与处理</a:t>
            </a:r>
            <a:endParaRPr lang="zh-CN" altLang="en-US" sz="2800" b="1" dirty="0">
              <a:latin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91E7F-84B6-4064-9D4E-CC7D244BCA04}" type="slidenum">
              <a:rPr lang="zh-CN" altLang="en-US" smtClean="0"/>
              <a:pPr/>
              <a:t>8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925552" y="2585403"/>
            <a:ext cx="26093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现有算法均存在各自的问题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74322" y="869309"/>
            <a:ext cx="9242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/>
              <a:t>三、融池覆盖率和海冰表面粗糙度信息提取</a:t>
            </a:r>
            <a:endParaRPr lang="zh-CN" altLang="en-US" sz="3600" b="1" dirty="0"/>
          </a:p>
        </p:txBody>
      </p:sp>
      <p:sp>
        <p:nvSpPr>
          <p:cNvPr id="34" name="文本框 33"/>
          <p:cNvSpPr txBox="1"/>
          <p:nvPr/>
        </p:nvSpPr>
        <p:spPr>
          <a:xfrm>
            <a:off x="7584806" y="571143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融池覆盖率</a:t>
            </a:r>
            <a:endParaRPr lang="zh-CN" altLang="en-US" b="1" dirty="0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374" t="37972" b="166"/>
          <a:stretch/>
        </p:blipFill>
        <p:spPr>
          <a:xfrm>
            <a:off x="6095999" y="1869802"/>
            <a:ext cx="4316443" cy="3874771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430" y="2095435"/>
            <a:ext cx="4608808" cy="3047316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377922" y="5559907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融池识别使用的组合判据</a:t>
            </a:r>
          </a:p>
        </p:txBody>
      </p:sp>
      <p:sp>
        <p:nvSpPr>
          <p:cNvPr id="3" name="右箭头 2"/>
          <p:cNvSpPr/>
          <p:nvPr/>
        </p:nvSpPr>
        <p:spPr>
          <a:xfrm>
            <a:off x="4820480" y="3338800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001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95324" y="287665"/>
            <a:ext cx="54006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latin typeface="微软雅黑" panose="020B0503020204020204" pitchFamily="34" charset="-122"/>
              </a:rPr>
              <a:t>数据来源与处理</a:t>
            </a:r>
            <a:endParaRPr lang="zh-CN" altLang="en-US" sz="2800" b="1" dirty="0">
              <a:latin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D91E7F-84B6-4064-9D4E-CC7D244BCA04}" type="slidenum">
              <a:rPr lang="zh-CN" altLang="en-US" smtClean="0"/>
              <a:pPr/>
              <a:t>9</a:t>
            </a:fld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925552" y="2585403"/>
            <a:ext cx="260938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现有算法均存在各自的问题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9200426" y="1815306"/>
            <a:ext cx="254654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北极地区融池分布</a:t>
            </a:r>
            <a:endParaRPr lang="en-US" altLang="zh-CN" sz="3200" b="1" dirty="0" smtClean="0">
              <a:solidFill>
                <a:schemeClr val="bg1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3200" b="1" dirty="0" smtClean="0">
                <a:solidFill>
                  <a:schemeClr val="bg1"/>
                </a:solidFill>
              </a:rPr>
              <a:t>特点和形成机制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74322" y="869309"/>
            <a:ext cx="9242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/>
              <a:t>三、融池覆盖率和海冰表面粗糙度信息提取</a:t>
            </a:r>
            <a:endParaRPr lang="zh-CN" altLang="en-US" sz="3600" b="1" dirty="0"/>
          </a:p>
        </p:txBody>
      </p:sp>
      <p:sp>
        <p:nvSpPr>
          <p:cNvPr id="34" name="文本框 33"/>
          <p:cNvSpPr txBox="1"/>
          <p:nvPr/>
        </p:nvSpPr>
        <p:spPr>
          <a:xfrm>
            <a:off x="5717576" y="4856242"/>
            <a:ext cx="16428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冰面相对高程</a:t>
            </a:r>
            <a:endParaRPr lang="zh-CN" altLang="en-US" b="1" dirty="0"/>
          </a:p>
        </p:txBody>
      </p:sp>
      <p:sp>
        <p:nvSpPr>
          <p:cNvPr id="2" name="文本框 1"/>
          <p:cNvSpPr txBox="1"/>
          <p:nvPr/>
        </p:nvSpPr>
        <p:spPr>
          <a:xfrm>
            <a:off x="695324" y="4856242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/>
              <a:t>航拍影像建立的冰面三维模型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312" y="2272086"/>
            <a:ext cx="2612276" cy="24278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821" y="2112493"/>
            <a:ext cx="2760071" cy="207005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1755" y="2236127"/>
            <a:ext cx="2905219" cy="2178914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9616439" y="485624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 smtClean="0"/>
              <a:t>海冰表面粗糙度</a:t>
            </a:r>
            <a:endParaRPr lang="zh-CN" altLang="en-US" b="1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矩形 6"/>
              <p:cNvSpPr/>
              <p:nvPr/>
            </p:nvSpPr>
            <p:spPr>
              <a:xfrm>
                <a:off x="7335117" y="4699966"/>
                <a:ext cx="2211182" cy="116993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zh-CN" altLang="en-US">
                          <a:latin typeface="Cambria Math" panose="02040503050406030204" pitchFamily="18" charset="0"/>
                        </a:rPr>
                        <m:t>R</m:t>
                      </m:r>
                      <m:r>
                        <a:rPr lang="zh-CN" altLang="en-US" i="0">
                          <a:latin typeface="Cambria Math" panose="02040503050406030204" pitchFamily="18" charset="0"/>
                        </a:rPr>
                        <m:t>=</m:t>
                      </m:r>
                      <m:rad>
                        <m:radPr>
                          <m:degHide m:val="on"/>
                          <m:ctrlPr>
                            <a:rPr lang="zh-CN" altLang="en-US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zh-CN" altLang="en-US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zh-CN" altLang="en-US" i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zh-CN" altLang="en-US" i="1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p>
                                    <m:sSupPr>
                                      <m:ctrlPr>
                                        <a:rPr lang="zh-CN" altLang="en-US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pPr>
                                    <m:e>
                                      <m:d>
                                        <m:dPr>
                                          <m:ctrlPr>
                                            <a:rPr lang="zh-CN" altLang="en-US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𝐻</m:t>
                                              </m:r>
                                            </m:e>
                                            <m:sub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zh-CN" altLang="en-US" i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acc>
                                            <m:accPr>
                                              <m:chr m:val="̅"/>
                                              <m:ctrlP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zh-CN" altLang="en-US" i="1">
                                                  <a:latin typeface="Cambria Math" panose="02040503050406030204" pitchFamily="18" charset="0"/>
                                                </a:rPr>
                                                <m:t>𝐻</m:t>
                                              </m:r>
                                            </m:e>
                                          </m:acc>
                                        </m:e>
                                      </m:d>
                                    </m:e>
                                    <m:sup>
                                      <m:r>
                                        <a:rPr lang="zh-CN" altLang="en-US" i="0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p>
                                  </m:sSup>
                                </m:num>
                                <m:den>
                                  <m:r>
                                    <a:rPr lang="zh-CN" altLang="en-US" i="1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den>
                              </m:f>
                            </m:e>
                          </m:nary>
                        </m:e>
                      </m:rad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7" name="矩形 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35117" y="4699966"/>
                <a:ext cx="2211182" cy="1169936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矩形 7"/>
          <p:cNvSpPr/>
          <p:nvPr/>
        </p:nvSpPr>
        <p:spPr>
          <a:xfrm>
            <a:off x="7360392" y="5892986"/>
            <a:ext cx="23304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b="1" kern="100" dirty="0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000" b="1" kern="100" dirty="0" err="1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Beckers</a:t>
            </a:r>
            <a:r>
              <a:rPr lang="en-US" altLang="zh-CN" sz="2000" b="1" kern="100" dirty="0" smtClean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et al .2015)</a:t>
            </a:r>
            <a:endParaRPr lang="zh-CN" altLang="en-US" sz="2000" b="1" dirty="0"/>
          </a:p>
        </p:txBody>
      </p:sp>
      <p:sp>
        <p:nvSpPr>
          <p:cNvPr id="17" name="右箭头 16"/>
          <p:cNvSpPr/>
          <p:nvPr/>
        </p:nvSpPr>
        <p:spPr>
          <a:xfrm>
            <a:off x="3812561" y="329333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右箭头 19"/>
          <p:cNvSpPr/>
          <p:nvPr/>
        </p:nvSpPr>
        <p:spPr>
          <a:xfrm>
            <a:off x="7728892" y="329333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376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工大蓝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53A3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34021</TotalTime>
  <Words>749</Words>
  <Application>Microsoft Office PowerPoint</Application>
  <PresentationFormat>宽屏</PresentationFormat>
  <Paragraphs>96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华文楷体</vt:lpstr>
      <vt:lpstr>宋体</vt:lpstr>
      <vt:lpstr>微软雅黑</vt:lpstr>
      <vt:lpstr>Arial</vt:lpstr>
      <vt:lpstr>Calibri</vt:lpstr>
      <vt:lpstr>Cambria</vt:lpstr>
      <vt:lpstr>Cambria Math</vt:lpstr>
      <vt:lpstr>Consolas</vt:lpstr>
      <vt:lpstr>Times New Roman</vt:lpstr>
      <vt:lpstr>Verdana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DY</dc:creator>
  <cp:lastModifiedBy>wmf</cp:lastModifiedBy>
  <cp:revision>463</cp:revision>
  <dcterms:created xsi:type="dcterms:W3CDTF">2015-10-24T01:57:14Z</dcterms:created>
  <dcterms:modified xsi:type="dcterms:W3CDTF">2018-12-22T13:09:41Z</dcterms:modified>
</cp:coreProperties>
</file>

<file path=docProps/thumbnail.jpeg>
</file>